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3959" r:id="rId3"/>
    <p:sldId id="452" r:id="rId4"/>
    <p:sldId id="3981" r:id="rId5"/>
    <p:sldId id="3960" r:id="rId6"/>
    <p:sldId id="3970" r:id="rId7"/>
    <p:sldId id="3965" r:id="rId8"/>
    <p:sldId id="3991" r:id="rId9"/>
    <p:sldId id="3992" r:id="rId10"/>
    <p:sldId id="3998" r:id="rId11"/>
    <p:sldId id="3999" r:id="rId12"/>
    <p:sldId id="3977" r:id="rId13"/>
    <p:sldId id="3976" r:id="rId14"/>
    <p:sldId id="3993" r:id="rId15"/>
    <p:sldId id="446" r:id="rId16"/>
    <p:sldId id="399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8760" autoAdjust="0"/>
  </p:normalViewPr>
  <p:slideViewPr>
    <p:cSldViewPr snapToGrid="0">
      <p:cViewPr varScale="1">
        <p:scale>
          <a:sx n="77" d="100"/>
          <a:sy n="77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F90B7-335C-4E85-BFCD-87BED3832F4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1803A-805C-4A1E-9B42-7006706B38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芯片技术概要 （续）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封装方式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其他重要信息</a:t>
            </a: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14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itchFamily="2" charset="-122"/>
              </a:rPr>
              <a:t>8</a:t>
            </a:fld>
            <a:endParaRPr lang="zh-CN" altLang="en-US" sz="120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6184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/>
  <p:txStyles>
    <p:titleStyle>
      <a:lvl1pPr algn="l" defTabSz="9144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228600" indent="-228600" algn="l" defTabSz="9144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6858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11430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6002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20574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10" Type="http://schemas.openxmlformats.org/officeDocument/2006/relationships/image" Target="../media/image27.png"/><Relationship Id="rId4" Type="http://schemas.openxmlformats.org/officeDocument/2006/relationships/image" Target="../media/image36.png"/><Relationship Id="rId9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6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microsoft.com/office/2007/relationships/hdphoto" Target="../media/hdphoto4.wdp"/><Relationship Id="rId5" Type="http://schemas.openxmlformats.org/officeDocument/2006/relationships/image" Target="../media/image49.jpe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microsoft.com/office/2007/relationships/media" Target="../media/media2.wav"/><Relationship Id="rId7" Type="http://schemas.openxmlformats.org/officeDocument/2006/relationships/image" Target="../media/image28.png"/><Relationship Id="rId12" Type="http://schemas.microsoft.com/office/2007/relationships/hdphoto" Target="../media/hdphoto2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0.jpe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7.xml"/><Relationship Id="rId7" Type="http://schemas.microsoft.com/office/2007/relationships/hdphoto" Target="../media/hdphoto3.wdp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系列专业音频处理器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527050" y="147383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48590"/>
            <a:ext cx="6014720" cy="3664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6144260" y="3851275"/>
            <a:ext cx="6014720" cy="28714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11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4656981" y="2252565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30519" y="1266541"/>
            <a:ext cx="3995420" cy="4998057"/>
            <a:chOff x="245238" y="1294356"/>
            <a:chExt cx="3995420" cy="4998058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898390"/>
              <a:ext cx="3935572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8" y="4141379"/>
              <a:ext cx="3897630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l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63197" y="1429529"/>
          <a:ext cx="6798284" cy="492682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3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6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4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74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437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2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202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2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ADE95A4-9EAD-1CEE-2A4A-F6196434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19" y="539752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4920117" y="2290419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53587" y="1556005"/>
            <a:ext cx="3935572" cy="4599041"/>
            <a:chOff x="259746" y="1583812"/>
            <a:chExt cx="3935573" cy="4599039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59746" y="2199995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59746" y="1583812"/>
              <a:ext cx="3935573" cy="572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61595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61595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4274" y="2291490"/>
              <a:ext cx="2485848" cy="126494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43949" y="4708565"/>
              <a:ext cx="2655350" cy="1474286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21338" y="4062064"/>
              <a:ext cx="3783071" cy="572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61595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ctr" defTabSz="61595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21338" y="4779058"/>
              <a:ext cx="990352" cy="1259122"/>
              <a:chOff x="7511326" y="4031459"/>
              <a:chExt cx="992941" cy="133408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11326" y="4737799"/>
                <a:ext cx="992941" cy="62774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587873" y="4031459"/>
                <a:ext cx="869772" cy="666774"/>
              </a:xfrm>
              <a:prstGeom prst="rect">
                <a:avLst/>
              </a:prstGeom>
            </p:spPr>
          </p:pic>
        </p:grpSp>
        <p:cxnSp>
          <p:nvCxnSpPr>
            <p:cNvPr id="29" name="原创设计师QQ598969553      _2"/>
            <p:cNvCxnSpPr/>
            <p:nvPr/>
          </p:nvCxnSpPr>
          <p:spPr>
            <a:xfrm flipV="1">
              <a:off x="1110545" y="3924478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1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88" y="1391608"/>
            <a:ext cx="7326071" cy="4926640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7" y="1426668"/>
            <a:ext cx="11287267" cy="5112773"/>
            <a:chOff x="380187" y="1006044"/>
            <a:chExt cx="8465450" cy="3834580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54633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101dB,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106dB,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支持单周期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13"/>
          <p:cNvCxnSpPr>
            <a:cxnSpLocks/>
          </p:cNvCxnSpPr>
          <p:nvPr/>
        </p:nvCxnSpPr>
        <p:spPr>
          <a:xfrm>
            <a:off x="8052869" y="3572952"/>
            <a:ext cx="3130302" cy="0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3"/>
          <p:cNvCxnSpPr/>
          <p:nvPr/>
        </p:nvCxnSpPr>
        <p:spPr>
          <a:xfrm>
            <a:off x="7654557" y="1637368"/>
            <a:ext cx="0" cy="4498707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ŝļíḓe"/>
          <p:cNvSpPr/>
          <p:nvPr/>
        </p:nvSpPr>
        <p:spPr bwMode="auto">
          <a:xfrm>
            <a:off x="944345" y="1541145"/>
            <a:ext cx="3717825" cy="4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EVC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Ear canal Voice Capture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10" name="ïṣlidè"/>
          <p:cNvSpPr/>
          <p:nvPr/>
        </p:nvSpPr>
        <p:spPr bwMode="auto">
          <a:xfrm>
            <a:off x="1781017" y="3926330"/>
            <a:ext cx="1577080" cy="216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Beam</a:t>
            </a:r>
            <a:r>
              <a:rPr lang="ja-JP" altLang="en-US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Forming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E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AGC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耳内拾音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音色还原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低音增强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动态均衡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69"/>
          <p:cNvSpPr/>
          <p:nvPr/>
        </p:nvSpPr>
        <p:spPr>
          <a:xfrm>
            <a:off x="4017815" y="2659380"/>
            <a:ext cx="2986831" cy="2461260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600" b="1" i="0" dirty="0"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独家耳道拾音算法</a:t>
            </a:r>
            <a:endParaRPr lang="en-US" altLang="zh-CN" sz="1600" b="1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（国际专利）</a:t>
            </a:r>
            <a:endParaRPr lang="en-US" altLang="zh-CN" sz="1600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algn="ctr"/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实现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超强通话降噪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功能 </a:t>
            </a:r>
            <a:endParaRPr lang="en-US" altLang="zh-CN" sz="1400" b="1" i="0" dirty="0">
              <a:solidFill>
                <a:schemeClr val="bg2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endParaRPr lang="zh-CN" altLang="en-US" sz="1400" b="0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100dB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白噪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6-7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级（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15m/s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）强风 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类“腹语”通话（特别适合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SWAT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、安保人员等特殊用途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20" name="ïṣlidè"/>
          <p:cNvSpPr/>
          <p:nvPr/>
        </p:nvSpPr>
        <p:spPr bwMode="auto">
          <a:xfrm>
            <a:off x="8503119" y="1590303"/>
            <a:ext cx="2840344" cy="202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降噪深度：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-57dB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多场景降噪：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机场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地铁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餐厅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酒吧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办公室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会议室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呼叫中心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音乐厅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47493" y="535871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200" b="1" dirty="0">
                <a:latin typeface="微软雅黑" charset="0"/>
                <a:ea typeface="微软雅黑" charset="0"/>
              </a:rPr>
              <a:t>算法领先的音频解决方案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5" y="2163872"/>
            <a:ext cx="2558878" cy="1587227"/>
          </a:xfrm>
          <a:prstGeom prst="rect">
            <a:avLst/>
          </a:prstGeom>
        </p:spPr>
      </p:pic>
      <p:sp>
        <p:nvSpPr>
          <p:cNvPr id="19" name="箭头: 圆角右 18"/>
          <p:cNvSpPr/>
          <p:nvPr/>
        </p:nvSpPr>
        <p:spPr>
          <a:xfrm rot="5400000">
            <a:off x="4689292" y="1497524"/>
            <a:ext cx="860964" cy="1199067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sp>
        <p:nvSpPr>
          <p:cNvPr id="13" name="í$ľïḑè"/>
          <p:cNvSpPr/>
          <p:nvPr/>
        </p:nvSpPr>
        <p:spPr bwMode="auto">
          <a:xfrm>
            <a:off x="8284037" y="1098159"/>
            <a:ext cx="3059426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通话降噪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í$ľïḑè"/>
          <p:cNvSpPr/>
          <p:nvPr/>
        </p:nvSpPr>
        <p:spPr bwMode="auto">
          <a:xfrm>
            <a:off x="8503119" y="4039606"/>
            <a:ext cx="3108033" cy="220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防啸叫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Beamforming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DOA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角度方向识别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NC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环境音消除、键盘音消除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VAD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语音唤醒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自声消除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上行通话降噪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ENC</a:t>
            </a:r>
          </a:p>
          <a:p>
            <a:pPr defTabSz="913765">
              <a:lnSpc>
                <a:spcPct val="150000"/>
              </a:lnSpc>
              <a:spcBef>
                <a:spcPct val="0"/>
              </a:spcBef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í$ľïḑè"/>
          <p:cNvSpPr/>
          <p:nvPr/>
        </p:nvSpPr>
        <p:spPr bwMode="auto">
          <a:xfrm>
            <a:off x="8273773" y="3595743"/>
            <a:ext cx="1868018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麦克风阵列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雅黑" charset="0"/>
                <a:ea typeface="微软雅黑" charset="0"/>
                <a:cs typeface="微软" charset="0"/>
              </a:rPr>
              <a:t>company confidential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2C008F-4136-E0C7-F144-5C887530B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3215005" cy="492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72185" y="1743710"/>
            <a:ext cx="9818370" cy="24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合作伙伴与芯片生产企业合作，打造出世界一流的音频处理器与配套元器件，为客户提供质量可靠、供应稳定与服务专业的声学整体解决方案。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</p:cSld>
  <p:clrMapOvr>
    <a:masterClrMapping/>
  </p:clrMapOvr>
  <p:transition spd="slow" advTm="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10145946" y="1163595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450943" y="1161862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755534" y="1163980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651353" y="1165804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3358217" y="1170882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5062304" y="1159826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650131" y="2615602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8035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8"/>
              <a:ext cx="1389379" cy="961275"/>
              <a:chOff x="2404113" y="3428110"/>
              <a:chExt cx="2209277" cy="1692149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4"/>
                <a:ext cx="2196271" cy="51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0943" y="5002266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5113264" y="3911759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5053328" y="3674286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651353" y="3923707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663141" y="36438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10176426" y="3901324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工业噪音隔离和听觉保护，助听器与特种行业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10186769" y="3681490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385401" y="3656842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3359439" y="3911226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124" y="1959243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93700" y="2776048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1036671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73150" y="4771390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762140" y="3911604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778944" y="36733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466937" y="3901870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499101" y="3669463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71" y="3711785"/>
            <a:ext cx="3799405" cy="3150009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≧1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75" y="3750310"/>
            <a:ext cx="2668270" cy="192786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通话降噪应用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3423" y="1497147"/>
            <a:ext cx="3122982" cy="20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399092" y="1488417"/>
            <a:ext cx="4070479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办公室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家庭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呼叫中心</a:t>
            </a: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机场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餐厅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地铁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驾驶舱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" y="3660345"/>
            <a:ext cx="2780295" cy="248125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8" name="ïṣlidè"/>
          <p:cNvSpPr/>
          <p:nvPr/>
        </p:nvSpPr>
        <p:spPr bwMode="auto">
          <a:xfrm>
            <a:off x="4085040" y="1497147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076627" y="2880633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885001" y="3317919"/>
            <a:ext cx="4584570" cy="2932049"/>
            <a:chOff x="1277948" y="2059088"/>
            <a:chExt cx="5761966" cy="3685049"/>
          </a:xfrm>
        </p:grpSpPr>
        <p:sp>
          <p:nvSpPr>
            <p:cNvPr id="5" name="矩形 4"/>
            <p:cNvSpPr/>
            <p:nvPr/>
          </p:nvSpPr>
          <p:spPr>
            <a:xfrm>
              <a:off x="2268639" y="2059088"/>
              <a:ext cx="3593980" cy="3685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77948" y="3436943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AMIC1</a:t>
              </a:r>
              <a:endParaRPr lang="zh-CN" altLang="en-US" sz="10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69542" y="3433759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ADC1</a:t>
              </a:r>
              <a:endParaRPr lang="zh-CN" altLang="en-US" sz="10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69542" y="3868576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ADC2</a:t>
              </a:r>
              <a:endParaRPr lang="zh-CN" altLang="en-US" sz="1000" dirty="0"/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>
              <a:off x="1977446" y="3591671"/>
              <a:ext cx="292096" cy="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36" idx="3"/>
              <a:endCxn id="10" idx="1"/>
            </p:cNvCxnSpPr>
            <p:nvPr/>
          </p:nvCxnSpPr>
          <p:spPr>
            <a:xfrm>
              <a:off x="1977446" y="4026489"/>
              <a:ext cx="292096" cy="1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76069" y="3382355"/>
              <a:ext cx="770961" cy="7968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AI</a:t>
              </a:r>
              <a:r>
                <a:rPr lang="zh-CN" altLang="en-US" sz="700" dirty="0">
                  <a:solidFill>
                    <a:schemeClr val="tx1"/>
                  </a:solidFill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stCxn id="8" idx="3"/>
              <a:endCxn id="13" idx="2"/>
            </p:cNvCxnSpPr>
            <p:nvPr/>
          </p:nvCxnSpPr>
          <p:spPr>
            <a:xfrm>
              <a:off x="2919840" y="3593322"/>
              <a:ext cx="756229" cy="1874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stCxn id="10" idx="3"/>
              <a:endCxn id="13" idx="2"/>
            </p:cNvCxnSpPr>
            <p:nvPr/>
          </p:nvCxnSpPr>
          <p:spPr>
            <a:xfrm flipV="1">
              <a:off x="2919840" y="3780761"/>
              <a:ext cx="756229" cy="24737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13" idx="6"/>
              <a:endCxn id="28" idx="1"/>
            </p:cNvCxnSpPr>
            <p:nvPr/>
          </p:nvCxnSpPr>
          <p:spPr>
            <a:xfrm flipH="1">
              <a:off x="4354387" y="3780761"/>
              <a:ext cx="92643" cy="1301852"/>
            </a:xfrm>
            <a:prstGeom prst="bentConnector5">
              <a:avLst>
                <a:gd name="adj1" fmla="val -246754"/>
                <a:gd name="adj2" fmla="val 45624"/>
                <a:gd name="adj3" fmla="val 346754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stCxn id="28" idx="3"/>
              <a:endCxn id="22" idx="1"/>
            </p:cNvCxnSpPr>
            <p:nvPr/>
          </p:nvCxnSpPr>
          <p:spPr>
            <a:xfrm flipV="1">
              <a:off x="5848429" y="4919514"/>
              <a:ext cx="385857" cy="1630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Speaker</a:t>
              </a:r>
              <a:endParaRPr lang="zh-CN" altLang="en-US" sz="1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14817" y="4614761"/>
              <a:ext cx="1226903" cy="969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I2S</a:t>
              </a:r>
            </a:p>
            <a:p>
              <a:r>
                <a:rPr lang="en-US" altLang="zh-CN" sz="700" dirty="0"/>
                <a:t>(Slaver)</a:t>
              </a:r>
              <a:endParaRPr lang="zh-CN" altLang="en-US" sz="700" dirty="0"/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SDO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LRCK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BCK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SDI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54387" y="4570274"/>
              <a:ext cx="1494041" cy="1024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DAC</a:t>
              </a:r>
              <a:endParaRPr lang="zh-CN" altLang="en-US" sz="700" dirty="0"/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AOHPLP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AOHPLN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9563" y="2859532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1000" dirty="0"/>
                <a:t>USB</a:t>
              </a:r>
              <a:endParaRPr lang="zh-CN" altLang="en-US" sz="600" dirty="0"/>
            </a:p>
          </p:txBody>
        </p:sp>
        <p:cxnSp>
          <p:nvCxnSpPr>
            <p:cNvPr id="34" name="连接符: 肘形 33"/>
            <p:cNvCxnSpPr>
              <a:stCxn id="13" idx="0"/>
              <a:endCxn id="33" idx="1"/>
            </p:cNvCxnSpPr>
            <p:nvPr/>
          </p:nvCxnSpPr>
          <p:spPr>
            <a:xfrm rot="5400000" flipH="1" flipV="1">
              <a:off x="4459856" y="2632649"/>
              <a:ext cx="351401" cy="11480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stCxn id="33" idx="1"/>
              <a:endCxn id="13" idx="0"/>
            </p:cNvCxnSpPr>
            <p:nvPr/>
          </p:nvCxnSpPr>
          <p:spPr>
            <a:xfrm rot="10800000" flipV="1">
              <a:off x="4061551" y="3030953"/>
              <a:ext cx="1148013" cy="35140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277948" y="3871761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AMIC2</a:t>
              </a:r>
              <a:endParaRPr lang="zh-CN" altLang="en-US" sz="1000" dirty="0"/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1323" y="3030954"/>
              <a:ext cx="478059" cy="20680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2936568"/>
              <a:ext cx="289198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0116027" y="1674706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10115392" y="2244632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远场拾音与回声消除应用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5639" y="1491555"/>
            <a:ext cx="3271764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65119" y="1480824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58506" y="1485881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远程拾音：支持10米内清晰拾音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4831972" y="3807643"/>
            <a:ext cx="6137414" cy="2560082"/>
            <a:chOff x="5342323" y="4411136"/>
            <a:chExt cx="4690630" cy="1956589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423492"/>
              <a:ext cx="1173118" cy="1944233"/>
              <a:chOff x="8716804" y="2438311"/>
              <a:chExt cx="2246555" cy="37232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1" y="2438311"/>
                <a:ext cx="2236615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DAC 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RF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20675" y="2656260"/>
                <a:ext cx="570740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411136"/>
              <a:ext cx="2476196" cy="1944233"/>
              <a:chOff x="5342323" y="4411136"/>
              <a:chExt cx="2476196" cy="194423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411136"/>
                <a:ext cx="1933183" cy="194423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600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7" y="4981862"/>
                <a:ext cx="608195" cy="715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600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600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ADC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08369"/>
                <a:ext cx="219012" cy="94088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61469"/>
                <a:ext cx="219012" cy="78531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67669"/>
                <a:ext cx="219012" cy="4741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14569"/>
                <a:ext cx="219012" cy="62974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2" y="5339751"/>
                <a:ext cx="196055" cy="15112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519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050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581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112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Speaker</a:t>
              </a:r>
              <a:endParaRPr lang="zh-CN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023" y="1901480"/>
            <a:ext cx="4675853" cy="4148354"/>
          </a:xfrm>
          <a:prstGeom prst="rect">
            <a:avLst/>
          </a:prstGeom>
        </p:spPr>
      </p:pic>
      <p:sp>
        <p:nvSpPr>
          <p:cNvPr id="17415" name="原创设计师QQ598969553      _6"/>
          <p:cNvSpPr>
            <a:spLocks noChangeArrowheads="1"/>
          </p:cNvSpPr>
          <p:nvPr/>
        </p:nvSpPr>
        <p:spPr bwMode="auto">
          <a:xfrm>
            <a:off x="681977" y="1528577"/>
            <a:ext cx="6848883" cy="48467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b="0" i="0" dirty="0" err="1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HiFi DSP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lvl="1" indent="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1" indent="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MAC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/>
          <p:cNvSpPr txBox="1">
            <a:spLocks noChangeArrowheads="1"/>
          </p:cNvSpPr>
          <p:nvPr/>
        </p:nvSpPr>
        <p:spPr bwMode="auto">
          <a:xfrm>
            <a:off x="840317" y="548217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/>
          <p:cNvSpPr txBox="1">
            <a:spLocks noChangeArrowheads="1"/>
          </p:cNvSpPr>
          <p:nvPr/>
        </p:nvSpPr>
        <p:spPr bwMode="auto">
          <a:xfrm>
            <a:off x="839682" y="60706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21042" y="4362164"/>
          <a:ext cx="10640060" cy="16167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6885">
                <a:tc rowSpan="2">
                  <a:txBody>
                    <a:bodyPr/>
                    <a:lstStyle/>
                    <a:p>
                      <a:pPr algn="ctr"/>
                      <a:r>
                        <a:rPr lang="zh-CN" sz="1335" b="1" kern="0" dirty="0">
                          <a:effectLst/>
                          <a:latin typeface="微软雅黑" charset="0"/>
                          <a:ea typeface="微软雅黑" charset="0"/>
                          <a:cs typeface="Times New Roman" panose="02020603050405020304" pitchFamily="18" charset="0"/>
                        </a:rPr>
                        <a:t>音频流</a:t>
                      </a: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不同音频</a:t>
                      </a:r>
                      <a:r>
                        <a:rPr 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通路场景，可用系统资源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空间</a:t>
                      </a:r>
                      <a:r>
                        <a:rPr lang="zh-CN" altLang="en-US" sz="1400" b="1" kern="0" dirty="0">
                          <a:effectLst/>
                          <a:latin typeface="宋体" charset="0"/>
                          <a:ea typeface="微软雅黑" charset="0"/>
                          <a:cs typeface="宋体" charset="0"/>
                        </a:rPr>
                        <a:t>≧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217KB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USB-&gt;DAC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ADC-&gt;USB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48K@32bit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94.79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94.75%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94.10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95.17%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94.36%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96K@32bit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90.59%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90.08%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89.20%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89.60%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93.35%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91.87%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192K@32bit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82.52%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81.38%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79.25%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80.21%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85.97%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778497" y="1289765"/>
            <a:ext cx="10702397" cy="2544000"/>
            <a:chOff x="505162" y="969655"/>
            <a:chExt cx="8026798" cy="1908000"/>
          </a:xfrm>
        </p:grpSpPr>
        <p:sp>
          <p:nvSpPr>
            <p:cNvPr id="43" name="矩形: 圆角 42"/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6" name="原创设计师QQ598969553      _12"/>
            <p:cNvSpPr/>
            <p:nvPr/>
          </p:nvSpPr>
          <p:spPr>
            <a:xfrm>
              <a:off x="6090051" y="1045023"/>
              <a:ext cx="1252489" cy="283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828746" y="1045806"/>
              <a:ext cx="1848326" cy="1772692"/>
              <a:chOff x="2813140" y="987662"/>
              <a:chExt cx="1848326" cy="1772692"/>
            </a:xfrm>
          </p:grpSpPr>
          <p:sp>
            <p:nvSpPr>
              <p:cNvPr id="62" name="原创设计师QQ598969553      _12"/>
              <p:cNvSpPr/>
              <p:nvPr/>
            </p:nvSpPr>
            <p:spPr>
              <a:xfrm>
                <a:off x="2888102" y="987662"/>
                <a:ext cx="162707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2813140" y="2358310"/>
                <a:ext cx="1848326" cy="402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45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8" name="原创设计师QQ598969553      _2"/>
            <p:cNvCxnSpPr/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/>
            <p:cNvCxnSpPr/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/>
              <p:cNvSpPr/>
              <p:nvPr/>
            </p:nvSpPr>
            <p:spPr>
              <a:xfrm>
                <a:off x="526050" y="990232"/>
                <a:ext cx="207871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/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/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5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5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5" i="1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</a:p>
                </p:txBody>
              </p: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/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>
                    <a:fillRect/>
                  </a:stretch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1" name="组合 50"/>
            <p:cNvGrpSpPr/>
            <p:nvPr/>
          </p:nvGrpSpPr>
          <p:grpSpPr>
            <a:xfrm>
              <a:off x="4803748" y="1389754"/>
              <a:ext cx="3728212" cy="1440000"/>
              <a:chOff x="4792855" y="1331610"/>
              <a:chExt cx="3728212" cy="1440000"/>
            </a:xfrm>
          </p:grpSpPr>
          <p:sp>
            <p:nvSpPr>
              <p:cNvPr id="52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6824664" y="1397310"/>
                <a:ext cx="1696403" cy="1339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功能完整的评估板，用于在线调试、评估音效</a:t>
                </a:r>
                <a:endPara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支持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3.5mm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USB-C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等丰富的音频与调试接口，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小时搭建典型应用</a:t>
                </a:r>
                <a:endPara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Adapter Socket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，适配多种模块，快速扩展应用方案</a:t>
                </a:r>
                <a:endParaRPr lang="zh-CN" altLang="en-US" sz="14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2855" y="1331610"/>
                <a:ext cx="1964099" cy="1440000"/>
              </a:xfrm>
              <a:prstGeom prst="rect">
                <a:avLst/>
              </a:prstGeom>
            </p:spPr>
          </p:pic>
        </p:grpSp>
      </p:grpSp>
      <p:pic>
        <p:nvPicPr>
          <p:cNvPr id="25" name="图片 24" descr="/private/var/folders/4l/w4q5nvpd1dz44mqc998fxlp80000gn/T/com.kingsoft.wpsoffice.mac/photoedit2/20230306203235/temp.pngtemp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3839845" y="1809115"/>
            <a:ext cx="2404745" cy="1647190"/>
          </a:xfrm>
          <a:prstGeom prst="rect">
            <a:avLst/>
          </a:prstGeom>
        </p:spPr>
      </p:pic>
    </p:spTree>
  </p:cSld>
  <p:clrMapOvr>
    <a:masterClrMapping/>
  </p:clrMapOvr>
  <p:transition spd="slow" advTm="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Soundec Playground</a:t>
            </a:r>
            <a:r>
              <a:rPr lang="en-US" altLang="zh-CN" sz="3200" b="1" baseline="300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60" y="1898650"/>
            <a:ext cx="4841240" cy="355028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ïṣlidè"/>
          <p:cNvSpPr/>
          <p:nvPr/>
        </p:nvSpPr>
        <p:spPr bwMode="auto">
          <a:xfrm>
            <a:off x="527050" y="196532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丰富的音频与调试接口，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小时搭建典型应用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特有声学器件和通信模块扩展板与万能板设计，积木式搭建定制化硬件方案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调试工具与开发者例程，零代码验证音频性能及产品原型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自动化固件生成工具，满足固件定制及小批量试产需求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f27c7c-66c5-43c1-985a-8168ed6f1c4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2129</Words>
  <Application>Microsoft Office PowerPoint</Application>
  <PresentationFormat>宽屏</PresentationFormat>
  <Paragraphs>407</Paragraphs>
  <Slides>15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Times New Roman Regular</vt:lpstr>
      <vt:lpstr>等线</vt:lpstr>
      <vt:lpstr>等线 Light</vt:lpstr>
      <vt:lpstr>华文细黑</vt:lpstr>
      <vt:lpstr>宋体</vt:lpstr>
      <vt:lpstr>微软</vt:lpstr>
      <vt:lpstr>微软雅黑</vt:lpstr>
      <vt:lpstr>Abadi</vt:lpstr>
      <vt:lpstr>Arial</vt:lpstr>
      <vt:lpstr>Calibri</vt:lpstr>
      <vt:lpstr>Impact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489</cp:revision>
  <dcterms:created xsi:type="dcterms:W3CDTF">2023-03-06T14:31:46Z</dcterms:created>
  <dcterms:modified xsi:type="dcterms:W3CDTF">2023-03-07T02:30:27Z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4AFEDA0E088436480EF905640292EFF9_43</vt:lpwstr>
  </property>
  <property fmtid="{D5CDD505-2E9C-101B-9397-08002B2CF9AE}" pid="3" name="KSOProductBuildVer">
    <vt:lpwstr>2052-5.2.1.7798</vt:lpwstr>
  </property>
</Properties>
</file>